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12192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Overpass"/>
      <p:regular r:id="rId24"/>
      <p:bold r:id="rId25"/>
      <p:italic r:id="rId26"/>
      <p:boldItalic r:id="rId27"/>
    </p:embeddedFont>
    <p:embeddedFont>
      <p:font typeface="Century Gothic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2" roundtripDataSignature="AMtx7mjfPP0kEIyxJGlFsmSl6Q+8/sua2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Overpass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verpass-italic.fntdata"/><Relationship Id="rId25" Type="http://schemas.openxmlformats.org/officeDocument/2006/relationships/font" Target="fonts/Overpass-bold.fntdata"/><Relationship Id="rId28" Type="http://schemas.openxmlformats.org/officeDocument/2006/relationships/font" Target="fonts/CenturyGothic-regular.fntdata"/><Relationship Id="rId27" Type="http://schemas.openxmlformats.org/officeDocument/2006/relationships/font" Target="fonts/Overpas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CenturyGothic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CenturyGothic-boldItalic.fntdata"/><Relationship Id="rId30" Type="http://schemas.openxmlformats.org/officeDocument/2006/relationships/font" Target="fonts/CenturyGothic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192a23209e_0_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4" name="Google Shape;304;g2192a23209e_0_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2192a23209e_0_9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192a23209e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g2192a23209e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g2192a23209e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192a23209e_0_1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0" name="Google Shape;350;g2192a23209e_0_1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2192a23209e_0_13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192a23209e_0_30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2" name="Google Shape;362;g2192a23209e_0_30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g2192a23209e_0_30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0" name="Google Shape;370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2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192a23209e_2_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g2192a23209e_2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2192a23209e_2_7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192a23209e_2_10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g2192a23209e_2_10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2192a23209e_2_10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хардуер - сензори, индикация</a:t>
            </a:r>
            <a:endParaRPr/>
          </a:p>
        </p:txBody>
      </p:sp>
      <p:sp>
        <p:nvSpPr>
          <p:cNvPr id="274" name="Google Shape;274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192a23209e_0_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g2192a23209e_0_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g2192a23209e_0_5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" type="vertTx">
  <p:cSld name="VERTICAL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3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1" type="vertTitleAndTx">
  <p:cSld name="VERTICAL_TITLE_AND_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3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2" name="Google Shape;22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3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3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3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3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3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" name="Google Shape;53;p31"/>
          <p:cNvSpPr/>
          <p:nvPr/>
        </p:nvSpPr>
        <p:spPr>
          <a:xfrm>
            <a:off x="9100364" y="6422314"/>
            <a:ext cx="775136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PPT模板下载：www.1ppt.com/moban/     行业PPT模板：www.1ppt.com/hangye/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节日PPT模板：www.1ppt.com/jieri/           PPT素材下载：www.1ppt.com/sucai/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PPT背景图片：www.1ppt.com/beijing/      PPT图表下载：www.1ppt.com/tubiao/    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优秀PPT下载：www.1ppt.com/xiazai/        PPT教程： www.1ppt.com/powerpoint/    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Word教程： www.1ppt.com/word/              Excel教程：www.1ppt.com/excel/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资料下载：www.1ppt.com/ziliao/                PPT课件下载：www.1ppt.com/kejian/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范文下载：www.1ppt.com/fanwen/             试卷下载：www.1ppt.com/shiti/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教案下载：www.1ppt.com/jiaoan/      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字体下载：www.1ppt.com/ziti/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" type="titleOnly">
  <p:cSld name="TITLE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" type="objTx">
  <p:cSld name="OBJECT_WITH_CAPTION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3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2" name="Google Shape;62;p3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3" name="Google Shape;63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" type="picTx">
  <p:cSld name="PICTURE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3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3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0" name="Google Shape;70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  <a:defRPr b="0" i="0" sz="4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" name="Google Shape;12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" name="Google Shape;13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" name="Google Shape;14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Relationship Id="rId4" Type="http://schemas.openxmlformats.org/officeDocument/2006/relationships/image" Target="../media/image14.png"/><Relationship Id="rId5" Type="http://schemas.openxmlformats.org/officeDocument/2006/relationships/image" Target="../media/image19.png"/><Relationship Id="rId6" Type="http://schemas.openxmlformats.org/officeDocument/2006/relationships/image" Target="../media/image12.png"/><Relationship Id="rId7" Type="http://schemas.openxmlformats.org/officeDocument/2006/relationships/image" Target="../media/image9.png"/><Relationship Id="rId8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jpg"/><Relationship Id="rId4" Type="http://schemas.openxmlformats.org/officeDocument/2006/relationships/image" Target="../media/image11.png"/><Relationship Id="rId5" Type="http://schemas.openxmlformats.org/officeDocument/2006/relationships/image" Target="../media/image15.png"/><Relationship Id="rId6" Type="http://schemas.openxmlformats.org/officeDocument/2006/relationships/image" Target="../media/image17.png"/><Relationship Id="rId7" Type="http://schemas.openxmlformats.org/officeDocument/2006/relationships/image" Target="../media/image16.png"/><Relationship Id="rId8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Relationship Id="rId4" Type="http://schemas.openxmlformats.org/officeDocument/2006/relationships/image" Target="../media/image5.png"/><Relationship Id="rId5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"/>
          <p:cNvSpPr txBox="1"/>
          <p:nvPr/>
        </p:nvSpPr>
        <p:spPr>
          <a:xfrm>
            <a:off x="4547462" y="1044875"/>
            <a:ext cx="73803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600">
                <a:solidFill>
                  <a:srgbClr val="55C0A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Medi</a:t>
            </a:r>
            <a:r>
              <a:rPr b="1" lang="en-US" sz="9600">
                <a:solidFill>
                  <a:srgbClr val="113F4E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Chain</a:t>
            </a:r>
            <a:endParaRPr b="1" sz="9600">
              <a:solidFill>
                <a:srgbClr val="113F4E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92" name="Google Shape;92;p1"/>
          <p:cNvPicPr preferRelativeResize="0"/>
          <p:nvPr/>
        </p:nvPicPr>
        <p:blipFill rotWithShape="1">
          <a:blip r:embed="rId4">
            <a:alphaModFix/>
          </a:blip>
          <a:srcRect b="0" l="17762" r="18019" t="0"/>
          <a:stretch/>
        </p:blipFill>
        <p:spPr>
          <a:xfrm>
            <a:off x="7837846" y="3118775"/>
            <a:ext cx="3420974" cy="334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g2192a23209e_0_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2" y="-309775"/>
            <a:ext cx="4433198" cy="2493674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g2192a23209e_0_91"/>
          <p:cNvSpPr txBox="1"/>
          <p:nvPr/>
        </p:nvSpPr>
        <p:spPr>
          <a:xfrm>
            <a:off x="2110635" y="374550"/>
            <a:ext cx="8174400" cy="66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400">
                <a:solidFill>
                  <a:srgbClr val="55C0AF"/>
                </a:solidFill>
                <a:latin typeface="Overpass"/>
                <a:ea typeface="Overpass"/>
                <a:cs typeface="Overpass"/>
                <a:sym typeface="Overpass"/>
              </a:rPr>
              <a:t>Процесът на</a:t>
            </a:r>
            <a:r>
              <a:rPr b="1" lang="en-US" sz="5400">
                <a:solidFill>
                  <a:srgbClr val="113F4E"/>
                </a:solidFill>
                <a:latin typeface="Overpass"/>
                <a:ea typeface="Overpass"/>
                <a:cs typeface="Overpass"/>
                <a:sym typeface="Overpass"/>
              </a:rPr>
              <a:t> работа</a:t>
            </a:r>
            <a:endParaRPr b="1" sz="5400">
              <a:solidFill>
                <a:srgbClr val="113F4E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309" name="Google Shape;309;g2192a23209e_0_91"/>
          <p:cNvSpPr txBox="1"/>
          <p:nvPr/>
        </p:nvSpPr>
        <p:spPr>
          <a:xfrm>
            <a:off x="8188272" y="1498172"/>
            <a:ext cx="2982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>
                <a:solidFill>
                  <a:srgbClr val="65B3B6"/>
                </a:solidFill>
                <a:latin typeface="Montserrat"/>
                <a:ea typeface="Montserrat"/>
                <a:cs typeface="Montserrat"/>
                <a:sym typeface="Montserrat"/>
              </a:rPr>
              <a:t>11 март</a:t>
            </a:r>
            <a:endParaRPr b="1" sz="3400">
              <a:solidFill>
                <a:srgbClr val="65B3B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0" name="Google Shape;310;g2192a23209e_0_91"/>
          <p:cNvSpPr/>
          <p:nvPr/>
        </p:nvSpPr>
        <p:spPr>
          <a:xfrm>
            <a:off x="1120375" y="2056250"/>
            <a:ext cx="2545800" cy="8541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9DDBD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2192a23209e_0_91"/>
          <p:cNvSpPr/>
          <p:nvPr/>
        </p:nvSpPr>
        <p:spPr>
          <a:xfrm>
            <a:off x="7418625" y="2451125"/>
            <a:ext cx="4521300" cy="1503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9DDBD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g2192a23209e_0_91"/>
          <p:cNvSpPr txBox="1"/>
          <p:nvPr/>
        </p:nvSpPr>
        <p:spPr>
          <a:xfrm>
            <a:off x="7629230" y="2494075"/>
            <a:ext cx="4100100" cy="17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Montserrat"/>
                <a:ea typeface="Montserrat"/>
                <a:cs typeface="Montserrat"/>
                <a:sym typeface="Montserrat"/>
              </a:rPr>
              <a:t>Финализиране на последните “три-десети” от проекта.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3" name="Google Shape;313;g2192a23209e_0_91"/>
          <p:cNvPicPr preferRelativeResize="0"/>
          <p:nvPr/>
        </p:nvPicPr>
        <p:blipFill rotWithShape="1">
          <a:blip r:embed="rId4">
            <a:alphaModFix/>
          </a:blip>
          <a:srcRect b="11586" l="15227" r="23960" t="16538"/>
          <a:stretch/>
        </p:blipFill>
        <p:spPr>
          <a:xfrm>
            <a:off x="8188275" y="4199675"/>
            <a:ext cx="3167400" cy="2354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9DDBDE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14" name="Google Shape;314;g2192a23209e_0_91"/>
          <p:cNvPicPr preferRelativeResize="0"/>
          <p:nvPr/>
        </p:nvPicPr>
        <p:blipFill rotWithShape="1">
          <a:blip r:embed="rId5">
            <a:alphaModFix/>
          </a:blip>
          <a:srcRect b="11191" l="0" r="14566" t="21549"/>
          <a:stretch/>
        </p:blipFill>
        <p:spPr>
          <a:xfrm>
            <a:off x="4454912" y="4199200"/>
            <a:ext cx="2175000" cy="22827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9DDBDE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15" name="Google Shape;315;g2192a23209e_0_91"/>
          <p:cNvPicPr preferRelativeResize="0"/>
          <p:nvPr/>
        </p:nvPicPr>
        <p:blipFill rotWithShape="1">
          <a:blip r:embed="rId6">
            <a:alphaModFix/>
          </a:blip>
          <a:srcRect b="18123" l="13547" r="0" t="15804"/>
          <a:stretch/>
        </p:blipFill>
        <p:spPr>
          <a:xfrm>
            <a:off x="4454903" y="1623650"/>
            <a:ext cx="2175000" cy="22164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9DDBDE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16" name="Google Shape;316;g2192a23209e_0_91"/>
          <p:cNvSpPr/>
          <p:nvPr/>
        </p:nvSpPr>
        <p:spPr>
          <a:xfrm>
            <a:off x="902275" y="3251800"/>
            <a:ext cx="2982000" cy="2614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9DDBD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2192a23209e_0_91"/>
          <p:cNvSpPr txBox="1"/>
          <p:nvPr/>
        </p:nvSpPr>
        <p:spPr>
          <a:xfrm>
            <a:off x="1243850" y="4235875"/>
            <a:ext cx="2020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8" name="Google Shape;318;g2192a23209e_0_91"/>
          <p:cNvSpPr txBox="1"/>
          <p:nvPr/>
        </p:nvSpPr>
        <p:spPr>
          <a:xfrm>
            <a:off x="1232425" y="2129288"/>
            <a:ext cx="23217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>
                <a:solidFill>
                  <a:srgbClr val="65B3B6"/>
                </a:solidFill>
                <a:latin typeface="Montserrat"/>
                <a:ea typeface="Montserrat"/>
                <a:cs typeface="Montserrat"/>
                <a:sym typeface="Montserrat"/>
              </a:rPr>
              <a:t>10 март</a:t>
            </a:r>
            <a:endParaRPr b="1" sz="3400">
              <a:solidFill>
                <a:srgbClr val="65B3B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9" name="Google Shape;319;g2192a23209e_0_91"/>
          <p:cNvSpPr/>
          <p:nvPr/>
        </p:nvSpPr>
        <p:spPr>
          <a:xfrm>
            <a:off x="8406375" y="1425125"/>
            <a:ext cx="2545800" cy="8541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9DDBD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g2192a23209e_0_91"/>
          <p:cNvSpPr txBox="1"/>
          <p:nvPr/>
        </p:nvSpPr>
        <p:spPr>
          <a:xfrm>
            <a:off x="984175" y="3450700"/>
            <a:ext cx="28182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latin typeface="Montserrat"/>
                <a:ea typeface="Montserrat"/>
                <a:cs typeface="Montserrat"/>
                <a:sym typeface="Montserrat"/>
              </a:rPr>
              <a:t>Кулминация в разработката на проекта и начало на създаване на презентацията.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g2192a23209e_0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2" y="-309775"/>
            <a:ext cx="4433198" cy="2493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g2192a23209e_0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7831427" y="4427475"/>
            <a:ext cx="4433198" cy="2493674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g2192a23209e_0_1"/>
          <p:cNvSpPr txBox="1"/>
          <p:nvPr/>
        </p:nvSpPr>
        <p:spPr>
          <a:xfrm>
            <a:off x="2110635" y="374550"/>
            <a:ext cx="8174400" cy="66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400">
                <a:solidFill>
                  <a:srgbClr val="55C0AF"/>
                </a:solidFill>
                <a:latin typeface="Overpass"/>
                <a:ea typeface="Overpass"/>
                <a:cs typeface="Overpass"/>
                <a:sym typeface="Overpass"/>
              </a:rPr>
              <a:t>Гъски</a:t>
            </a:r>
            <a:r>
              <a:rPr b="1" lang="en-US" sz="5400">
                <a:solidFill>
                  <a:srgbClr val="113F4E"/>
                </a:solidFill>
                <a:latin typeface="Overpass"/>
                <a:ea typeface="Overpass"/>
                <a:cs typeface="Overpass"/>
                <a:sym typeface="Overpass"/>
              </a:rPr>
              <a:t> с палци</a:t>
            </a:r>
            <a:endParaRPr b="1" sz="5400">
              <a:solidFill>
                <a:srgbClr val="113F4E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329" name="Google Shape;329;g2192a23209e_0_1"/>
          <p:cNvSpPr/>
          <p:nvPr/>
        </p:nvSpPr>
        <p:spPr>
          <a:xfrm>
            <a:off x="613073" y="1712897"/>
            <a:ext cx="1899900" cy="18762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9DDBD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g2192a23209e_0_1"/>
          <p:cNvSpPr/>
          <p:nvPr/>
        </p:nvSpPr>
        <p:spPr>
          <a:xfrm>
            <a:off x="2961740" y="2967465"/>
            <a:ext cx="1899900" cy="18762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9DDBD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g2192a23209e_0_1"/>
          <p:cNvSpPr/>
          <p:nvPr/>
        </p:nvSpPr>
        <p:spPr>
          <a:xfrm>
            <a:off x="5290007" y="1712897"/>
            <a:ext cx="1899900" cy="18762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9DDBD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2192a23209e_0_1"/>
          <p:cNvSpPr/>
          <p:nvPr/>
        </p:nvSpPr>
        <p:spPr>
          <a:xfrm>
            <a:off x="9759857" y="1712897"/>
            <a:ext cx="1899900" cy="18762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9DDBD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g2192a23209e_0_1"/>
          <p:cNvSpPr txBox="1"/>
          <p:nvPr/>
        </p:nvSpPr>
        <p:spPr>
          <a:xfrm>
            <a:off x="2932852" y="4925652"/>
            <a:ext cx="19578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latin typeface="Montserrat"/>
                <a:ea typeface="Montserrat"/>
                <a:cs typeface="Montserrat"/>
                <a:sym typeface="Montserrat"/>
              </a:rPr>
              <a:t>Йосиф Хамед, 12Б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4" name="Google Shape;334;g2192a23209e_0_1"/>
          <p:cNvSpPr txBox="1"/>
          <p:nvPr/>
        </p:nvSpPr>
        <p:spPr>
          <a:xfrm>
            <a:off x="294325" y="3699184"/>
            <a:ext cx="2537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latin typeface="Montserrat"/>
                <a:ea typeface="Montserrat"/>
                <a:cs typeface="Montserrat"/>
                <a:sym typeface="Montserrat"/>
              </a:rPr>
              <a:t>Йосиф Салтиел, 10Б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5" name="Google Shape;335;g2192a23209e_0_1"/>
          <p:cNvSpPr txBox="1"/>
          <p:nvPr/>
        </p:nvSpPr>
        <p:spPr>
          <a:xfrm>
            <a:off x="4940074" y="3699183"/>
            <a:ext cx="25998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latin typeface="Montserrat"/>
                <a:ea typeface="Montserrat"/>
                <a:cs typeface="Montserrat"/>
                <a:sym typeface="Montserrat"/>
              </a:rPr>
              <a:t>Ива Маринова, 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latin typeface="Montserrat"/>
                <a:ea typeface="Montserrat"/>
                <a:cs typeface="Montserrat"/>
                <a:sym typeface="Montserrat"/>
              </a:rPr>
              <a:t>10В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6" name="Google Shape;336;g2192a23209e_0_1"/>
          <p:cNvSpPr txBox="1"/>
          <p:nvPr/>
        </p:nvSpPr>
        <p:spPr>
          <a:xfrm>
            <a:off x="7265777" y="5027752"/>
            <a:ext cx="25998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latin typeface="Montserrat"/>
                <a:ea typeface="Montserrat"/>
                <a:cs typeface="Montserrat"/>
                <a:sym typeface="Montserrat"/>
              </a:rPr>
              <a:t>Николай Лазаров, 12А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7" name="Google Shape;337;g2192a23209e_0_1"/>
          <p:cNvSpPr txBox="1"/>
          <p:nvPr/>
        </p:nvSpPr>
        <p:spPr>
          <a:xfrm>
            <a:off x="9470883" y="3769796"/>
            <a:ext cx="2599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latin typeface="Montserrat"/>
                <a:ea typeface="Montserrat"/>
                <a:cs typeface="Montserrat"/>
                <a:sym typeface="Montserrat"/>
              </a:rPr>
              <a:t>Самуил Георгиев,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8" name="Google Shape;338;g2192a23209e_0_1"/>
          <p:cNvSpPr txBox="1"/>
          <p:nvPr/>
        </p:nvSpPr>
        <p:spPr>
          <a:xfrm>
            <a:off x="733516" y="4402537"/>
            <a:ext cx="1659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latin typeface="Montserrat"/>
                <a:ea typeface="Montserrat"/>
                <a:cs typeface="Montserrat"/>
                <a:sym typeface="Montserrat"/>
              </a:rPr>
              <a:t>Хардуер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9" name="Google Shape;339;g2192a23209e_0_1"/>
          <p:cNvSpPr txBox="1"/>
          <p:nvPr/>
        </p:nvSpPr>
        <p:spPr>
          <a:xfrm>
            <a:off x="1787439" y="5627111"/>
            <a:ext cx="4248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latin typeface="Montserrat"/>
                <a:ea typeface="Montserrat"/>
                <a:cs typeface="Montserrat"/>
                <a:sym typeface="Montserrat"/>
              </a:rPr>
              <a:t>Backend, Blockchain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0" name="Google Shape;340;g2192a23209e_0_1"/>
          <p:cNvSpPr txBox="1"/>
          <p:nvPr/>
        </p:nvSpPr>
        <p:spPr>
          <a:xfrm>
            <a:off x="5368314" y="4346237"/>
            <a:ext cx="1659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latin typeface="Montserrat"/>
                <a:ea typeface="Montserrat"/>
                <a:cs typeface="Montserrat"/>
                <a:sym typeface="Montserrat"/>
              </a:rPr>
              <a:t>Frontend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1" name="Google Shape;341;g2192a23209e_0_1"/>
          <p:cNvSpPr txBox="1"/>
          <p:nvPr/>
        </p:nvSpPr>
        <p:spPr>
          <a:xfrm>
            <a:off x="7736185" y="5616209"/>
            <a:ext cx="1659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latin typeface="Montserrat"/>
                <a:ea typeface="Montserrat"/>
                <a:cs typeface="Montserrat"/>
                <a:sym typeface="Montserrat"/>
              </a:rPr>
              <a:t>Frontend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2" name="Google Shape;342;g2192a23209e_0_1"/>
          <p:cNvSpPr txBox="1"/>
          <p:nvPr/>
        </p:nvSpPr>
        <p:spPr>
          <a:xfrm>
            <a:off x="9941280" y="4104787"/>
            <a:ext cx="1659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latin typeface="Montserrat"/>
                <a:ea typeface="Montserrat"/>
                <a:cs typeface="Montserrat"/>
                <a:sym typeface="Montserrat"/>
              </a:rPr>
              <a:t>Ментор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43" name="Google Shape;343;g2192a23209e_0_1"/>
          <p:cNvPicPr preferRelativeResize="0"/>
          <p:nvPr/>
        </p:nvPicPr>
        <p:blipFill rotWithShape="1">
          <a:blip r:embed="rId4">
            <a:alphaModFix/>
          </a:blip>
          <a:srcRect b="15746" l="0" r="0" t="0"/>
          <a:stretch/>
        </p:blipFill>
        <p:spPr>
          <a:xfrm>
            <a:off x="5288700" y="1711337"/>
            <a:ext cx="1899900" cy="1958400"/>
          </a:xfrm>
          <a:prstGeom prst="ellipse">
            <a:avLst/>
          </a:prstGeom>
          <a:noFill/>
          <a:ln cap="flat" cmpd="sng" w="28575">
            <a:solidFill>
              <a:srgbClr val="55C0A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44" name="Google Shape;344;g2192a23209e_0_1"/>
          <p:cNvPicPr preferRelativeResize="0"/>
          <p:nvPr/>
        </p:nvPicPr>
        <p:blipFill rotWithShape="1">
          <a:blip r:embed="rId5">
            <a:alphaModFix/>
          </a:blip>
          <a:srcRect b="0" l="22269" r="17216" t="9974"/>
          <a:stretch/>
        </p:blipFill>
        <p:spPr>
          <a:xfrm rot="-5400000">
            <a:off x="7586390" y="3000690"/>
            <a:ext cx="1958400" cy="1910100"/>
          </a:xfrm>
          <a:prstGeom prst="ellipse">
            <a:avLst/>
          </a:prstGeom>
          <a:noFill/>
          <a:ln cap="flat" cmpd="sng" w="28575">
            <a:solidFill>
              <a:srgbClr val="55C0A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45" name="Google Shape;345;g2192a23209e_0_1"/>
          <p:cNvPicPr preferRelativeResize="0"/>
          <p:nvPr/>
        </p:nvPicPr>
        <p:blipFill rotWithShape="1">
          <a:blip r:embed="rId6">
            <a:alphaModFix/>
          </a:blip>
          <a:srcRect b="15915" l="0" r="0" t="16389"/>
          <a:stretch/>
        </p:blipFill>
        <p:spPr>
          <a:xfrm>
            <a:off x="9759857" y="1671933"/>
            <a:ext cx="1899900" cy="1958400"/>
          </a:xfrm>
          <a:prstGeom prst="ellipse">
            <a:avLst/>
          </a:prstGeom>
          <a:noFill/>
          <a:ln cap="flat" cmpd="sng" w="38100">
            <a:solidFill>
              <a:srgbClr val="55C0A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46" name="Google Shape;346;g2192a23209e_0_1"/>
          <p:cNvPicPr preferRelativeResize="0"/>
          <p:nvPr/>
        </p:nvPicPr>
        <p:blipFill rotWithShape="1">
          <a:blip r:embed="rId7">
            <a:alphaModFix/>
          </a:blip>
          <a:srcRect b="0" l="0" r="0" t="22887"/>
          <a:stretch/>
        </p:blipFill>
        <p:spPr>
          <a:xfrm>
            <a:off x="2956644" y="2907707"/>
            <a:ext cx="1910100" cy="1995600"/>
          </a:xfrm>
          <a:prstGeom prst="ellipse">
            <a:avLst/>
          </a:prstGeom>
          <a:noFill/>
          <a:ln cap="flat" cmpd="sng" w="28575">
            <a:solidFill>
              <a:srgbClr val="55C0A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47" name="Google Shape;347;g2192a23209e_0_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40012" y="1712897"/>
            <a:ext cx="1846200" cy="1876200"/>
          </a:xfrm>
          <a:prstGeom prst="ellipse">
            <a:avLst/>
          </a:prstGeom>
          <a:noFill/>
          <a:ln cap="flat" cmpd="sng" w="28575">
            <a:solidFill>
              <a:srgbClr val="55C0A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g2192a23209e_0_1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7831427" y="4427475"/>
            <a:ext cx="4433198" cy="2493674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g2192a23209e_0_137"/>
          <p:cNvSpPr txBox="1"/>
          <p:nvPr/>
        </p:nvSpPr>
        <p:spPr>
          <a:xfrm>
            <a:off x="1427102" y="246024"/>
            <a:ext cx="93378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700">
                <a:solidFill>
                  <a:srgbClr val="55C0AF"/>
                </a:solidFill>
                <a:latin typeface="Overpass"/>
                <a:ea typeface="Overpass"/>
                <a:cs typeface="Overpass"/>
                <a:sym typeface="Overpass"/>
              </a:rPr>
              <a:t>Нашето</a:t>
            </a:r>
            <a:r>
              <a:rPr b="1" lang="en-US" sz="4700">
                <a:solidFill>
                  <a:srgbClr val="9DDBDE"/>
                </a:solidFill>
                <a:latin typeface="Overpass"/>
                <a:ea typeface="Overpass"/>
                <a:cs typeface="Overpass"/>
                <a:sym typeface="Overpass"/>
              </a:rPr>
              <a:t> </a:t>
            </a:r>
            <a:endParaRPr b="1" sz="4700">
              <a:solidFill>
                <a:srgbClr val="9DDBDE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700">
                <a:solidFill>
                  <a:srgbClr val="113F4E"/>
                </a:solidFill>
                <a:latin typeface="Overpass"/>
                <a:ea typeface="Overpass"/>
                <a:cs typeface="Overpass"/>
                <a:sym typeface="Overpass"/>
              </a:rPr>
              <a:t>преживяване!</a:t>
            </a:r>
            <a:endParaRPr b="1" sz="4700">
              <a:solidFill>
                <a:srgbClr val="113F4E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pic>
        <p:nvPicPr>
          <p:cNvPr id="355" name="Google Shape;355;g2192a23209e_0_1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2599" y="702150"/>
            <a:ext cx="2343900" cy="2988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55C0A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56" name="Google Shape;356;g2192a23209e_0_1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83491" y="2154947"/>
            <a:ext cx="5025000" cy="34644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55C0A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57" name="Google Shape;357;g2192a23209e_0_1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880850" y="956000"/>
            <a:ext cx="2589300" cy="1983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55C0A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58" name="Google Shape;358;g2192a23209e_0_137"/>
          <p:cNvPicPr preferRelativeResize="0"/>
          <p:nvPr/>
        </p:nvPicPr>
        <p:blipFill rotWithShape="1">
          <a:blip r:embed="rId7">
            <a:alphaModFix/>
          </a:blip>
          <a:srcRect b="34563" l="33439" r="33492" t="43071"/>
          <a:stretch/>
        </p:blipFill>
        <p:spPr>
          <a:xfrm>
            <a:off x="768038" y="4069952"/>
            <a:ext cx="2493000" cy="24666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55C0A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59" name="Google Shape;359;g2192a23209e_0_137"/>
          <p:cNvPicPr preferRelativeResize="0"/>
          <p:nvPr/>
        </p:nvPicPr>
        <p:blipFill rotWithShape="1">
          <a:blip r:embed="rId8">
            <a:alphaModFix/>
          </a:blip>
          <a:srcRect b="4249" l="0" r="0" t="18768"/>
          <a:stretch/>
        </p:blipFill>
        <p:spPr>
          <a:xfrm>
            <a:off x="8930975" y="3378600"/>
            <a:ext cx="2589300" cy="3158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55C0A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g2192a23209e_0_30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2487001" y="2141000"/>
            <a:ext cx="10066949" cy="5662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g2192a23209e_0_30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2324149" y="870650"/>
            <a:ext cx="10066949" cy="5662651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g2192a23209e_0_304"/>
          <p:cNvSpPr txBox="1"/>
          <p:nvPr/>
        </p:nvSpPr>
        <p:spPr>
          <a:xfrm>
            <a:off x="3048000" y="2390250"/>
            <a:ext cx="60960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0">
                <a:solidFill>
                  <a:srgbClr val="55C0AF"/>
                </a:solidFill>
                <a:latin typeface="Overpass"/>
                <a:ea typeface="Overpass"/>
                <a:cs typeface="Overpass"/>
                <a:sym typeface="Overpass"/>
              </a:rPr>
              <a:t>Време за </a:t>
            </a:r>
            <a:r>
              <a:rPr b="1" lang="en-US" sz="9000">
                <a:solidFill>
                  <a:srgbClr val="113F4E"/>
                </a:solidFill>
                <a:latin typeface="Overpass"/>
                <a:ea typeface="Overpass"/>
                <a:cs typeface="Overpass"/>
                <a:sym typeface="Overpass"/>
              </a:rPr>
              <a:t>въпроси!</a:t>
            </a:r>
            <a:endParaRPr sz="9000">
              <a:solidFill>
                <a:srgbClr val="113F4E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24"/>
          <p:cNvSpPr txBox="1"/>
          <p:nvPr/>
        </p:nvSpPr>
        <p:spPr>
          <a:xfrm>
            <a:off x="4293000" y="2054975"/>
            <a:ext cx="75810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200">
                <a:solidFill>
                  <a:srgbClr val="55C0A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Благодарим за</a:t>
            </a:r>
            <a:r>
              <a:rPr b="1" lang="en-US" sz="7200">
                <a:solidFill>
                  <a:srgbClr val="113F4E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вниманието!</a:t>
            </a:r>
            <a:endParaRPr b="1" sz="7200">
              <a:solidFill>
                <a:srgbClr val="113F4E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/>
          <p:cNvGrpSpPr/>
          <p:nvPr/>
        </p:nvGrpSpPr>
        <p:grpSpPr>
          <a:xfrm>
            <a:off x="1323580" y="2586859"/>
            <a:ext cx="4924008" cy="572136"/>
            <a:chOff x="956666" y="3498086"/>
            <a:chExt cx="4924008" cy="572136"/>
          </a:xfrm>
        </p:grpSpPr>
        <p:sp>
          <p:nvSpPr>
            <p:cNvPr id="99" name="Google Shape;99;p2"/>
            <p:cNvSpPr txBox="1"/>
            <p:nvPr/>
          </p:nvSpPr>
          <p:spPr>
            <a:xfrm>
              <a:off x="1557074" y="3522227"/>
              <a:ext cx="43236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800">
                  <a:solidFill>
                    <a:srgbClr val="7F7F7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Конфиденциалност</a:t>
              </a:r>
              <a:endParaRPr b="1" sz="28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956666" y="3498086"/>
              <a:ext cx="448664" cy="448662"/>
            </a:xfrm>
            <a:prstGeom prst="rect">
              <a:avLst/>
            </a:prstGeom>
            <a:solidFill>
              <a:srgbClr val="113F4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176679" y="3689818"/>
              <a:ext cx="380404" cy="380404"/>
            </a:xfrm>
            <a:prstGeom prst="rect">
              <a:avLst/>
            </a:prstGeom>
            <a:solidFill>
              <a:srgbClr val="55C0A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02" name="Google Shape;102;p2"/>
          <p:cNvGrpSpPr/>
          <p:nvPr/>
        </p:nvGrpSpPr>
        <p:grpSpPr>
          <a:xfrm>
            <a:off x="7169210" y="2586852"/>
            <a:ext cx="3343197" cy="572793"/>
            <a:chOff x="956666" y="3497429"/>
            <a:chExt cx="3343197" cy="572793"/>
          </a:xfrm>
        </p:grpSpPr>
        <p:sp>
          <p:nvSpPr>
            <p:cNvPr id="103" name="Google Shape;103;p2"/>
            <p:cNvSpPr txBox="1"/>
            <p:nvPr/>
          </p:nvSpPr>
          <p:spPr>
            <a:xfrm>
              <a:off x="1662863" y="3497429"/>
              <a:ext cx="26370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800">
                  <a:solidFill>
                    <a:srgbClr val="7F7F7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Достъпност</a:t>
              </a:r>
              <a:endParaRPr b="1" sz="28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956666" y="3498086"/>
              <a:ext cx="448664" cy="448662"/>
            </a:xfrm>
            <a:prstGeom prst="rect">
              <a:avLst/>
            </a:prstGeom>
            <a:solidFill>
              <a:srgbClr val="113F4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176679" y="3689818"/>
              <a:ext cx="380404" cy="380404"/>
            </a:xfrm>
            <a:prstGeom prst="rect">
              <a:avLst/>
            </a:prstGeom>
            <a:solidFill>
              <a:srgbClr val="55C0A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06" name="Google Shape;106;p2"/>
          <p:cNvGrpSpPr/>
          <p:nvPr/>
        </p:nvGrpSpPr>
        <p:grpSpPr>
          <a:xfrm>
            <a:off x="1323579" y="4450134"/>
            <a:ext cx="3327223" cy="572136"/>
            <a:chOff x="956666" y="3498086"/>
            <a:chExt cx="3327223" cy="572136"/>
          </a:xfrm>
        </p:grpSpPr>
        <p:sp>
          <p:nvSpPr>
            <p:cNvPr id="107" name="Google Shape;107;p2"/>
            <p:cNvSpPr txBox="1"/>
            <p:nvPr/>
          </p:nvSpPr>
          <p:spPr>
            <a:xfrm>
              <a:off x="1678989" y="3522217"/>
              <a:ext cx="26049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800">
                  <a:solidFill>
                    <a:srgbClr val="7F7F7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Интегритет</a:t>
              </a:r>
              <a:endParaRPr b="1" sz="28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956666" y="3498086"/>
              <a:ext cx="448664" cy="448662"/>
            </a:xfrm>
            <a:prstGeom prst="rect">
              <a:avLst/>
            </a:prstGeom>
            <a:solidFill>
              <a:srgbClr val="113F4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176679" y="3689818"/>
              <a:ext cx="380404" cy="380404"/>
            </a:xfrm>
            <a:prstGeom prst="rect">
              <a:avLst/>
            </a:prstGeom>
            <a:solidFill>
              <a:srgbClr val="55C0A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10" name="Google Shape;110;p2"/>
          <p:cNvGrpSpPr/>
          <p:nvPr/>
        </p:nvGrpSpPr>
        <p:grpSpPr>
          <a:xfrm>
            <a:off x="7169197" y="4449802"/>
            <a:ext cx="3699226" cy="572793"/>
            <a:chOff x="956666" y="3497429"/>
            <a:chExt cx="3699226" cy="572793"/>
          </a:xfrm>
        </p:grpSpPr>
        <p:sp>
          <p:nvSpPr>
            <p:cNvPr id="111" name="Google Shape;111;p2"/>
            <p:cNvSpPr txBox="1"/>
            <p:nvPr/>
          </p:nvSpPr>
          <p:spPr>
            <a:xfrm>
              <a:off x="1460892" y="3497429"/>
              <a:ext cx="31950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1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800">
                  <a:solidFill>
                    <a:srgbClr val="7F7F7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Цялостност</a:t>
              </a:r>
              <a:endParaRPr b="1" sz="28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956666" y="3498086"/>
              <a:ext cx="448664" cy="448662"/>
            </a:xfrm>
            <a:prstGeom prst="rect">
              <a:avLst/>
            </a:prstGeom>
            <a:solidFill>
              <a:srgbClr val="113F4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176679" y="3689818"/>
              <a:ext cx="380404" cy="380404"/>
            </a:xfrm>
            <a:prstGeom prst="rect">
              <a:avLst/>
            </a:prstGeom>
            <a:solidFill>
              <a:srgbClr val="55C0A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14" name="Google Shape;114;p2"/>
          <p:cNvSpPr txBox="1"/>
          <p:nvPr/>
        </p:nvSpPr>
        <p:spPr>
          <a:xfrm>
            <a:off x="456075" y="592100"/>
            <a:ext cx="5062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600">
                <a:solidFill>
                  <a:srgbClr val="55C0A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Проблемите:</a:t>
            </a:r>
            <a:endParaRPr sz="2000"/>
          </a:p>
        </p:txBody>
      </p:sp>
      <p:cxnSp>
        <p:nvCxnSpPr>
          <p:cNvPr id="115" name="Google Shape;115;p2"/>
          <p:cNvCxnSpPr/>
          <p:nvPr/>
        </p:nvCxnSpPr>
        <p:spPr>
          <a:xfrm flipH="1" rot="10800000">
            <a:off x="-10" y="1454673"/>
            <a:ext cx="5031300" cy="23100"/>
          </a:xfrm>
          <a:prstGeom prst="straightConnector1">
            <a:avLst/>
          </a:prstGeom>
          <a:noFill/>
          <a:ln cap="rnd" cmpd="sng" w="38100">
            <a:solidFill>
              <a:srgbClr val="55C0AF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6" name="Google Shape;116;p2"/>
          <p:cNvGrpSpPr/>
          <p:nvPr/>
        </p:nvGrpSpPr>
        <p:grpSpPr>
          <a:xfrm>
            <a:off x="297620" y="706231"/>
            <a:ext cx="600413" cy="572132"/>
            <a:chOff x="94520" y="736981"/>
            <a:chExt cx="600413" cy="572132"/>
          </a:xfrm>
        </p:grpSpPr>
        <p:sp>
          <p:nvSpPr>
            <p:cNvPr id="117" name="Google Shape;117;p2"/>
            <p:cNvSpPr/>
            <p:nvPr/>
          </p:nvSpPr>
          <p:spPr>
            <a:xfrm>
              <a:off x="94520" y="736981"/>
              <a:ext cx="448800" cy="448800"/>
            </a:xfrm>
            <a:prstGeom prst="rect">
              <a:avLst/>
            </a:prstGeom>
            <a:solidFill>
              <a:srgbClr val="113F4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14533" y="928713"/>
              <a:ext cx="380400" cy="380400"/>
            </a:xfrm>
            <a:prstGeom prst="rect">
              <a:avLst/>
            </a:prstGeom>
            <a:solidFill>
              <a:srgbClr val="55C0A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24;p13"/>
          <p:cNvGrpSpPr/>
          <p:nvPr/>
        </p:nvGrpSpPr>
        <p:grpSpPr>
          <a:xfrm>
            <a:off x="5574786" y="2861031"/>
            <a:ext cx="5750439" cy="155729"/>
            <a:chOff x="4906190" y="2727732"/>
            <a:chExt cx="3933000" cy="166200"/>
          </a:xfrm>
        </p:grpSpPr>
        <p:sp>
          <p:nvSpPr>
            <p:cNvPr id="125" name="Google Shape;125;p13"/>
            <p:cNvSpPr/>
            <p:nvPr/>
          </p:nvSpPr>
          <p:spPr>
            <a:xfrm>
              <a:off x="4906190" y="2727732"/>
              <a:ext cx="166200" cy="166200"/>
            </a:xfrm>
            <a:prstGeom prst="rect">
              <a:avLst/>
            </a:prstGeom>
            <a:solidFill>
              <a:srgbClr val="55C0AF"/>
            </a:solidFill>
            <a:ln cap="flat" cmpd="sng" w="2857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cxnSp>
          <p:nvCxnSpPr>
            <p:cNvPr id="126" name="Google Shape;126;p13"/>
            <p:cNvCxnSpPr>
              <a:stCxn id="125" idx="3"/>
            </p:cNvCxnSpPr>
            <p:nvPr/>
          </p:nvCxnSpPr>
          <p:spPr>
            <a:xfrm>
              <a:off x="5072390" y="2810832"/>
              <a:ext cx="37668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dot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127" name="Google Shape;127;p13"/>
          <p:cNvGrpSpPr/>
          <p:nvPr/>
        </p:nvGrpSpPr>
        <p:grpSpPr>
          <a:xfrm>
            <a:off x="5621573" y="3967821"/>
            <a:ext cx="5750556" cy="155729"/>
            <a:chOff x="4906190" y="3870732"/>
            <a:chExt cx="3933080" cy="166200"/>
          </a:xfrm>
        </p:grpSpPr>
        <p:sp>
          <p:nvSpPr>
            <p:cNvPr id="128" name="Google Shape;128;p13"/>
            <p:cNvSpPr/>
            <p:nvPr/>
          </p:nvSpPr>
          <p:spPr>
            <a:xfrm>
              <a:off x="4906190" y="3870732"/>
              <a:ext cx="166200" cy="166200"/>
            </a:xfrm>
            <a:prstGeom prst="rect">
              <a:avLst/>
            </a:prstGeom>
            <a:solidFill>
              <a:srgbClr val="113F4E"/>
            </a:solidFill>
            <a:ln cap="flat" cmpd="sng" w="2857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cxnSp>
          <p:nvCxnSpPr>
            <p:cNvPr id="129" name="Google Shape;129;p13"/>
            <p:cNvCxnSpPr/>
            <p:nvPr/>
          </p:nvCxnSpPr>
          <p:spPr>
            <a:xfrm>
              <a:off x="5072470" y="3941172"/>
              <a:ext cx="3766800" cy="0"/>
            </a:xfrm>
            <a:prstGeom prst="straightConnector1">
              <a:avLst/>
            </a:prstGeom>
            <a:solidFill>
              <a:srgbClr val="113F4E"/>
            </a:solidFill>
            <a:ln cap="flat" cmpd="sng" w="28575">
              <a:solidFill>
                <a:schemeClr val="dk1"/>
              </a:solidFill>
              <a:prstDash val="dot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30" name="Google Shape;130;p13"/>
          <p:cNvSpPr txBox="1"/>
          <p:nvPr/>
        </p:nvSpPr>
        <p:spPr>
          <a:xfrm>
            <a:off x="5667718" y="1824093"/>
            <a:ext cx="67509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Записваме медицинската информация върху blockchain </a:t>
            </a:r>
            <a:endParaRPr b="0" sz="25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1" name="Google Shape;131;p13"/>
          <p:cNvSpPr txBox="1"/>
          <p:nvPr/>
        </p:nvSpPr>
        <p:spPr>
          <a:xfrm>
            <a:off x="5621243" y="3428993"/>
            <a:ext cx="6750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…но анонимно … </a:t>
            </a:r>
            <a:endParaRPr b="0" sz="25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2" name="Google Shape;132;p13"/>
          <p:cNvSpPr txBox="1"/>
          <p:nvPr/>
        </p:nvSpPr>
        <p:spPr>
          <a:xfrm>
            <a:off x="5621255" y="4501397"/>
            <a:ext cx="67509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… и с алгориъм, спиращ деанонимизация …</a:t>
            </a:r>
            <a:endParaRPr sz="25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33" name="Google Shape;133;p13"/>
          <p:cNvGrpSpPr/>
          <p:nvPr/>
        </p:nvGrpSpPr>
        <p:grpSpPr>
          <a:xfrm>
            <a:off x="5621574" y="5540627"/>
            <a:ext cx="5750555" cy="155729"/>
            <a:chOff x="4989842" y="3870732"/>
            <a:chExt cx="3933079" cy="166200"/>
          </a:xfrm>
        </p:grpSpPr>
        <p:sp>
          <p:nvSpPr>
            <p:cNvPr id="134" name="Google Shape;134;p13"/>
            <p:cNvSpPr/>
            <p:nvPr/>
          </p:nvSpPr>
          <p:spPr>
            <a:xfrm>
              <a:off x="4989842" y="3870732"/>
              <a:ext cx="166200" cy="166200"/>
            </a:xfrm>
            <a:prstGeom prst="rect">
              <a:avLst/>
            </a:prstGeom>
            <a:solidFill>
              <a:srgbClr val="55C0AF"/>
            </a:solidFill>
            <a:ln cap="flat" cmpd="sng" w="2857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cxnSp>
          <p:nvCxnSpPr>
            <p:cNvPr id="135" name="Google Shape;135;p13"/>
            <p:cNvCxnSpPr/>
            <p:nvPr/>
          </p:nvCxnSpPr>
          <p:spPr>
            <a:xfrm>
              <a:off x="5156121" y="3941172"/>
              <a:ext cx="37668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dot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136" name="Google Shape;136;p13"/>
          <p:cNvPicPr preferRelativeResize="0"/>
          <p:nvPr/>
        </p:nvPicPr>
        <p:blipFill rotWithShape="1">
          <a:blip r:embed="rId3">
            <a:alphaModFix/>
          </a:blip>
          <a:srcRect b="0" l="17762" r="18019" t="0"/>
          <a:stretch/>
        </p:blipFill>
        <p:spPr>
          <a:xfrm>
            <a:off x="949096" y="2374063"/>
            <a:ext cx="3420974" cy="33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3"/>
          <p:cNvSpPr txBox="1"/>
          <p:nvPr/>
        </p:nvSpPr>
        <p:spPr>
          <a:xfrm>
            <a:off x="297613" y="592100"/>
            <a:ext cx="5062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600">
                <a:solidFill>
                  <a:srgbClr val="55C0A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Решението:</a:t>
            </a:r>
            <a:endParaRPr sz="2000"/>
          </a:p>
        </p:txBody>
      </p:sp>
      <p:cxnSp>
        <p:nvCxnSpPr>
          <p:cNvPr id="138" name="Google Shape;138;p13"/>
          <p:cNvCxnSpPr/>
          <p:nvPr/>
        </p:nvCxnSpPr>
        <p:spPr>
          <a:xfrm>
            <a:off x="-10" y="1477773"/>
            <a:ext cx="4778700" cy="13500"/>
          </a:xfrm>
          <a:prstGeom prst="straightConnector1">
            <a:avLst/>
          </a:prstGeom>
          <a:noFill/>
          <a:ln cap="rnd" cmpd="sng" w="38100">
            <a:solidFill>
              <a:srgbClr val="55C0AF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39" name="Google Shape;139;p13"/>
          <p:cNvGrpSpPr/>
          <p:nvPr/>
        </p:nvGrpSpPr>
        <p:grpSpPr>
          <a:xfrm>
            <a:off x="297620" y="706231"/>
            <a:ext cx="600413" cy="572132"/>
            <a:chOff x="94520" y="736981"/>
            <a:chExt cx="600413" cy="572132"/>
          </a:xfrm>
        </p:grpSpPr>
        <p:sp>
          <p:nvSpPr>
            <p:cNvPr id="140" name="Google Shape;140;p13"/>
            <p:cNvSpPr/>
            <p:nvPr/>
          </p:nvSpPr>
          <p:spPr>
            <a:xfrm>
              <a:off x="94520" y="736981"/>
              <a:ext cx="448800" cy="448800"/>
            </a:xfrm>
            <a:prstGeom prst="rect">
              <a:avLst/>
            </a:prstGeom>
            <a:solidFill>
              <a:srgbClr val="113F4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314533" y="928713"/>
              <a:ext cx="380400" cy="380400"/>
            </a:xfrm>
            <a:prstGeom prst="rect">
              <a:avLst/>
            </a:prstGeom>
            <a:solidFill>
              <a:srgbClr val="55C0A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475" y="1979175"/>
            <a:ext cx="11505050" cy="400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1"/>
          <p:cNvSpPr txBox="1"/>
          <p:nvPr/>
        </p:nvSpPr>
        <p:spPr>
          <a:xfrm>
            <a:off x="497513" y="592100"/>
            <a:ext cx="5062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600">
                <a:solidFill>
                  <a:srgbClr val="55C0A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Как работи?</a:t>
            </a:r>
            <a:endParaRPr sz="2000"/>
          </a:p>
        </p:txBody>
      </p:sp>
      <p:cxnSp>
        <p:nvCxnSpPr>
          <p:cNvPr id="149" name="Google Shape;149;p21"/>
          <p:cNvCxnSpPr/>
          <p:nvPr/>
        </p:nvCxnSpPr>
        <p:spPr>
          <a:xfrm flipH="1" rot="10800000">
            <a:off x="-10" y="1454673"/>
            <a:ext cx="5231100" cy="23100"/>
          </a:xfrm>
          <a:prstGeom prst="straightConnector1">
            <a:avLst/>
          </a:prstGeom>
          <a:noFill/>
          <a:ln cap="rnd" cmpd="sng" w="38100">
            <a:solidFill>
              <a:srgbClr val="55C0AF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50" name="Google Shape;150;p21"/>
          <p:cNvGrpSpPr/>
          <p:nvPr/>
        </p:nvGrpSpPr>
        <p:grpSpPr>
          <a:xfrm>
            <a:off x="297620" y="706231"/>
            <a:ext cx="600413" cy="572132"/>
            <a:chOff x="94520" y="736981"/>
            <a:chExt cx="600413" cy="572132"/>
          </a:xfrm>
        </p:grpSpPr>
        <p:sp>
          <p:nvSpPr>
            <p:cNvPr id="151" name="Google Shape;151;p21"/>
            <p:cNvSpPr/>
            <p:nvPr/>
          </p:nvSpPr>
          <p:spPr>
            <a:xfrm>
              <a:off x="94520" y="736981"/>
              <a:ext cx="448800" cy="448800"/>
            </a:xfrm>
            <a:prstGeom prst="rect">
              <a:avLst/>
            </a:prstGeom>
            <a:solidFill>
              <a:srgbClr val="113F4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2" name="Google Shape;152;p21"/>
            <p:cNvSpPr/>
            <p:nvPr/>
          </p:nvSpPr>
          <p:spPr>
            <a:xfrm>
              <a:off x="314533" y="928713"/>
              <a:ext cx="380400" cy="380400"/>
            </a:xfrm>
            <a:prstGeom prst="rect">
              <a:avLst/>
            </a:prstGeom>
            <a:solidFill>
              <a:srgbClr val="55C0A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g2192a23209e_2_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8025" y="2264550"/>
            <a:ext cx="3924200" cy="353372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g2192a23209e_2_73"/>
          <p:cNvSpPr txBox="1"/>
          <p:nvPr/>
        </p:nvSpPr>
        <p:spPr>
          <a:xfrm>
            <a:off x="703913" y="372775"/>
            <a:ext cx="5062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rgbClr val="55C0A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Как запазваме данните?</a:t>
            </a:r>
            <a:endParaRPr sz="1300"/>
          </a:p>
        </p:txBody>
      </p:sp>
      <p:cxnSp>
        <p:nvCxnSpPr>
          <p:cNvPr id="160" name="Google Shape;160;g2192a23209e_2_73"/>
          <p:cNvCxnSpPr/>
          <p:nvPr/>
        </p:nvCxnSpPr>
        <p:spPr>
          <a:xfrm flipH="1" rot="10800000">
            <a:off x="-10" y="1773398"/>
            <a:ext cx="5231100" cy="23100"/>
          </a:xfrm>
          <a:prstGeom prst="straightConnector1">
            <a:avLst/>
          </a:prstGeom>
          <a:noFill/>
          <a:ln cap="rnd" cmpd="sng" w="38100">
            <a:solidFill>
              <a:srgbClr val="55C0AF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61" name="Google Shape;161;g2192a23209e_2_73"/>
          <p:cNvGrpSpPr/>
          <p:nvPr/>
        </p:nvGrpSpPr>
        <p:grpSpPr>
          <a:xfrm>
            <a:off x="297620" y="733206"/>
            <a:ext cx="600413" cy="572132"/>
            <a:chOff x="94520" y="736981"/>
            <a:chExt cx="600413" cy="572132"/>
          </a:xfrm>
        </p:grpSpPr>
        <p:sp>
          <p:nvSpPr>
            <p:cNvPr id="162" name="Google Shape;162;g2192a23209e_2_73"/>
            <p:cNvSpPr/>
            <p:nvPr/>
          </p:nvSpPr>
          <p:spPr>
            <a:xfrm>
              <a:off x="94520" y="736981"/>
              <a:ext cx="448800" cy="448800"/>
            </a:xfrm>
            <a:prstGeom prst="rect">
              <a:avLst/>
            </a:prstGeom>
            <a:solidFill>
              <a:srgbClr val="113F4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3" name="Google Shape;163;g2192a23209e_2_73"/>
            <p:cNvSpPr/>
            <p:nvPr/>
          </p:nvSpPr>
          <p:spPr>
            <a:xfrm>
              <a:off x="314533" y="928713"/>
              <a:ext cx="380400" cy="380400"/>
            </a:xfrm>
            <a:prstGeom prst="rect">
              <a:avLst/>
            </a:prstGeom>
            <a:solidFill>
              <a:srgbClr val="55C0A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64" name="Google Shape;164;g2192a23209e_2_73"/>
          <p:cNvGrpSpPr/>
          <p:nvPr/>
        </p:nvGrpSpPr>
        <p:grpSpPr>
          <a:xfrm>
            <a:off x="6342325" y="944450"/>
            <a:ext cx="5253783" cy="5568100"/>
            <a:chOff x="6301500" y="849200"/>
            <a:chExt cx="5253783" cy="5568100"/>
          </a:xfrm>
        </p:grpSpPr>
        <p:sp>
          <p:nvSpPr>
            <p:cNvPr id="165" name="Google Shape;165;g2192a23209e_2_73"/>
            <p:cNvSpPr/>
            <p:nvPr/>
          </p:nvSpPr>
          <p:spPr>
            <a:xfrm>
              <a:off x="7548353" y="2375005"/>
              <a:ext cx="641400" cy="652200"/>
            </a:xfrm>
            <a:prstGeom prst="ellipse">
              <a:avLst/>
            </a:prstGeom>
            <a:solidFill>
              <a:srgbClr val="113F4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6" name="Google Shape;166;g2192a23209e_2_73"/>
            <p:cNvSpPr/>
            <p:nvPr/>
          </p:nvSpPr>
          <p:spPr>
            <a:xfrm>
              <a:off x="7548353" y="3188937"/>
              <a:ext cx="641400" cy="652200"/>
            </a:xfrm>
            <a:prstGeom prst="ellipse">
              <a:avLst/>
            </a:prstGeom>
            <a:solidFill>
              <a:srgbClr val="55C0A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7" name="Google Shape;167;g2192a23209e_2_73"/>
            <p:cNvSpPr/>
            <p:nvPr/>
          </p:nvSpPr>
          <p:spPr>
            <a:xfrm>
              <a:off x="7548353" y="3974161"/>
              <a:ext cx="641400" cy="652200"/>
            </a:xfrm>
            <a:prstGeom prst="ellipse">
              <a:avLst/>
            </a:prstGeom>
            <a:solidFill>
              <a:srgbClr val="113F4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8" name="Google Shape;168;g2192a23209e_2_73"/>
            <p:cNvSpPr/>
            <p:nvPr/>
          </p:nvSpPr>
          <p:spPr>
            <a:xfrm>
              <a:off x="7548353" y="4827442"/>
              <a:ext cx="641400" cy="652200"/>
            </a:xfrm>
            <a:prstGeom prst="ellipse">
              <a:avLst/>
            </a:prstGeom>
            <a:solidFill>
              <a:srgbClr val="55C0A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69" name="Google Shape;169;g2192a23209e_2_73"/>
            <p:cNvSpPr txBox="1"/>
            <p:nvPr/>
          </p:nvSpPr>
          <p:spPr>
            <a:xfrm>
              <a:off x="8261883" y="2508229"/>
              <a:ext cx="3293400" cy="6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00" spcFirstLastPara="1" rIns="91400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ts val="2000"/>
                <a:buFont typeface="Arial"/>
                <a:buNone/>
              </a:pPr>
              <a:r>
                <a:rPr b="1" lang="en-US" sz="2200">
                  <a:solidFill>
                    <a:srgbClr val="7F7F7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Име</a:t>
              </a:r>
              <a:endParaRPr b="1" sz="22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marR="0" rtl="0" algn="l">
                <a:spcBef>
                  <a:spcPts val="240"/>
                </a:spcBef>
                <a:spcAft>
                  <a:spcPts val="0"/>
                </a:spcAft>
                <a:buClr>
                  <a:srgbClr val="7F7F7F"/>
                </a:buClr>
                <a:buSzPts val="1200"/>
                <a:buFont typeface="Arial"/>
                <a:buNone/>
              </a:pPr>
              <a:r>
                <a:t/>
              </a:r>
              <a:endParaRPr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0" name="Google Shape;170;g2192a23209e_2_73"/>
            <p:cNvSpPr txBox="1"/>
            <p:nvPr/>
          </p:nvSpPr>
          <p:spPr>
            <a:xfrm>
              <a:off x="8261883" y="3368210"/>
              <a:ext cx="3293400" cy="6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00" spcFirstLastPara="1" rIns="91400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ts val="2000"/>
                <a:buFont typeface="Arial"/>
                <a:buNone/>
              </a:pPr>
              <a:r>
                <a:rPr b="1" lang="en-US" sz="2200">
                  <a:solidFill>
                    <a:srgbClr val="7F7F7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ЕГН</a:t>
              </a:r>
              <a:endParaRPr b="1" sz="22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marR="0" rtl="0" algn="l">
                <a:spcBef>
                  <a:spcPts val="240"/>
                </a:spcBef>
                <a:spcAft>
                  <a:spcPts val="0"/>
                </a:spcAft>
                <a:buClr>
                  <a:srgbClr val="7F7F7F"/>
                </a:buClr>
                <a:buSzPts val="1200"/>
                <a:buFont typeface="Arial"/>
                <a:buNone/>
              </a:pPr>
              <a:r>
                <a:t/>
              </a:r>
              <a:endParaRPr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1" name="Google Shape;171;g2192a23209e_2_73"/>
            <p:cNvSpPr txBox="1"/>
            <p:nvPr/>
          </p:nvSpPr>
          <p:spPr>
            <a:xfrm>
              <a:off x="8261883" y="4156422"/>
              <a:ext cx="3293400" cy="6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00" spcFirstLastPara="1" rIns="91400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ts val="2000"/>
                <a:buFont typeface="Arial"/>
                <a:buNone/>
              </a:pPr>
              <a:r>
                <a:rPr b="1" lang="en-US" sz="2200">
                  <a:solidFill>
                    <a:srgbClr val="7F7F7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Парола</a:t>
              </a:r>
              <a:endParaRPr b="1" sz="22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marR="0" rtl="0" algn="l">
                <a:spcBef>
                  <a:spcPts val="240"/>
                </a:spcBef>
                <a:spcAft>
                  <a:spcPts val="0"/>
                </a:spcAft>
                <a:buClr>
                  <a:srgbClr val="7F7F7F"/>
                </a:buClr>
                <a:buSzPts val="1200"/>
                <a:buFont typeface="Arial"/>
                <a:buNone/>
              </a:pPr>
              <a:r>
                <a:t/>
              </a:r>
              <a:endParaRPr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2" name="Google Shape;172;g2192a23209e_2_73"/>
            <p:cNvSpPr txBox="1"/>
            <p:nvPr/>
          </p:nvSpPr>
          <p:spPr>
            <a:xfrm>
              <a:off x="8261883" y="4991912"/>
              <a:ext cx="3293400" cy="6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00" spcFirstLastPara="1" rIns="91400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ts val="2000"/>
                <a:buFont typeface="Arial"/>
                <a:buNone/>
              </a:pPr>
              <a:r>
                <a:rPr b="1" lang="en-US" sz="2200">
                  <a:solidFill>
                    <a:srgbClr val="7F7F7F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Дата на събитие</a:t>
              </a:r>
              <a:endParaRPr b="1" sz="22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  <a:p>
              <a:pPr indent="0" lvl="0" marL="0" marR="0" rtl="0" algn="l">
                <a:spcBef>
                  <a:spcPts val="240"/>
                </a:spcBef>
                <a:spcAft>
                  <a:spcPts val="0"/>
                </a:spcAft>
                <a:buClr>
                  <a:srgbClr val="7F7F7F"/>
                </a:buClr>
                <a:buSzPts val="1200"/>
                <a:buFont typeface="Arial"/>
                <a:buNone/>
              </a:pPr>
              <a:r>
                <a:t/>
              </a:r>
              <a:endParaRPr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3" name="Google Shape;173;g2192a23209e_2_73"/>
            <p:cNvSpPr txBox="1"/>
            <p:nvPr/>
          </p:nvSpPr>
          <p:spPr>
            <a:xfrm>
              <a:off x="7565476" y="2508217"/>
              <a:ext cx="629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00" spcFirstLastPara="1" rIns="91400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Arial"/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4" name="Google Shape;174;g2192a23209e_2_73"/>
            <p:cNvSpPr txBox="1"/>
            <p:nvPr/>
          </p:nvSpPr>
          <p:spPr>
            <a:xfrm>
              <a:off x="7557639" y="3325292"/>
              <a:ext cx="629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00" spcFirstLastPara="1" rIns="91400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Arial"/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5" name="Google Shape;175;g2192a23209e_2_73"/>
            <p:cNvSpPr txBox="1"/>
            <p:nvPr/>
          </p:nvSpPr>
          <p:spPr>
            <a:xfrm>
              <a:off x="7565476" y="4118072"/>
              <a:ext cx="629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00" spcFirstLastPara="1" rIns="91400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Arial"/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76" name="Google Shape;176;g2192a23209e_2_73"/>
            <p:cNvSpPr txBox="1"/>
            <p:nvPr/>
          </p:nvSpPr>
          <p:spPr>
            <a:xfrm>
              <a:off x="7565476" y="4962934"/>
              <a:ext cx="6297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00" spcFirstLastPara="1" rIns="91400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Arial"/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cxnSp>
          <p:nvCxnSpPr>
            <p:cNvPr id="177" name="Google Shape;177;g2192a23209e_2_73"/>
            <p:cNvCxnSpPr/>
            <p:nvPr/>
          </p:nvCxnSpPr>
          <p:spPr>
            <a:xfrm>
              <a:off x="7277199" y="2096100"/>
              <a:ext cx="0" cy="3597900"/>
            </a:xfrm>
            <a:prstGeom prst="straightConnector1">
              <a:avLst/>
            </a:prstGeom>
            <a:noFill/>
            <a:ln cap="flat" cmpd="sng" w="9525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78" name="Google Shape;178;g2192a23209e_2_73"/>
            <p:cNvSpPr txBox="1"/>
            <p:nvPr/>
          </p:nvSpPr>
          <p:spPr>
            <a:xfrm>
              <a:off x="6301500" y="849200"/>
              <a:ext cx="4124400" cy="110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000">
                  <a:latin typeface="Overpass"/>
                  <a:ea typeface="Overpass"/>
                  <a:cs typeface="Overpass"/>
                  <a:sym typeface="Overpass"/>
                </a:rPr>
                <a:t>UserIdentification = </a:t>
              </a:r>
              <a:endParaRPr b="1" sz="3000">
                <a:latin typeface="Overpass"/>
                <a:ea typeface="Overpass"/>
                <a:cs typeface="Overpass"/>
                <a:sym typeface="Overpass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000">
                  <a:latin typeface="Overpass"/>
                  <a:ea typeface="Overpass"/>
                  <a:cs typeface="Overpass"/>
                  <a:sym typeface="Overpass"/>
                </a:rPr>
                <a:t>Hash(</a:t>
              </a:r>
              <a:endParaRPr b="1" sz="3000">
                <a:latin typeface="Overpass"/>
                <a:ea typeface="Overpass"/>
                <a:cs typeface="Overpass"/>
                <a:sym typeface="Overpass"/>
              </a:endParaRPr>
            </a:p>
          </p:txBody>
        </p:sp>
        <p:sp>
          <p:nvSpPr>
            <p:cNvPr id="179" name="Google Shape;179;g2192a23209e_2_73"/>
            <p:cNvSpPr txBox="1"/>
            <p:nvPr/>
          </p:nvSpPr>
          <p:spPr>
            <a:xfrm>
              <a:off x="6973900" y="5694000"/>
              <a:ext cx="769800" cy="72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500">
                  <a:latin typeface="Overpass"/>
                  <a:ea typeface="Overpass"/>
                  <a:cs typeface="Overpass"/>
                  <a:sym typeface="Overpass"/>
                </a:rPr>
                <a:t>)</a:t>
              </a:r>
              <a:endParaRPr b="1" sz="3500">
                <a:latin typeface="Overpass"/>
                <a:ea typeface="Overpass"/>
                <a:cs typeface="Overpass"/>
                <a:sym typeface="Overpass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192a23209e_2_104"/>
          <p:cNvSpPr txBox="1"/>
          <p:nvPr/>
        </p:nvSpPr>
        <p:spPr>
          <a:xfrm>
            <a:off x="649938" y="376775"/>
            <a:ext cx="50622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>
                <a:solidFill>
                  <a:srgbClr val="55C0A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Постоянна идентичност</a:t>
            </a:r>
            <a:endParaRPr sz="800"/>
          </a:p>
        </p:txBody>
      </p:sp>
      <p:cxnSp>
        <p:nvCxnSpPr>
          <p:cNvPr id="186" name="Google Shape;186;g2192a23209e_2_104"/>
          <p:cNvCxnSpPr/>
          <p:nvPr/>
        </p:nvCxnSpPr>
        <p:spPr>
          <a:xfrm flipH="1" rot="10800000">
            <a:off x="1141200" y="1621025"/>
            <a:ext cx="4079700" cy="13500"/>
          </a:xfrm>
          <a:prstGeom prst="straightConnector1">
            <a:avLst/>
          </a:prstGeom>
          <a:noFill/>
          <a:ln cap="rnd" cmpd="sng" w="38100">
            <a:solidFill>
              <a:srgbClr val="55C0A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7" name="Google Shape;187;g2192a23209e_2_104"/>
          <p:cNvSpPr/>
          <p:nvPr/>
        </p:nvSpPr>
        <p:spPr>
          <a:xfrm>
            <a:off x="1393200" y="1872450"/>
            <a:ext cx="507900" cy="5079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CE5CD"/>
              </a:highlight>
            </a:endParaRPr>
          </a:p>
        </p:txBody>
      </p:sp>
      <p:sp>
        <p:nvSpPr>
          <p:cNvPr id="188" name="Google Shape;188;g2192a23209e_2_104"/>
          <p:cNvSpPr/>
          <p:nvPr/>
        </p:nvSpPr>
        <p:spPr>
          <a:xfrm>
            <a:off x="1981325" y="1872450"/>
            <a:ext cx="507900" cy="507900"/>
          </a:xfrm>
          <a:prstGeom prst="ellipse">
            <a:avLst/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2192a23209e_2_104"/>
          <p:cNvSpPr/>
          <p:nvPr/>
        </p:nvSpPr>
        <p:spPr>
          <a:xfrm>
            <a:off x="2569450" y="1872450"/>
            <a:ext cx="507900" cy="507900"/>
          </a:xfrm>
          <a:prstGeom prst="ellipse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2192a23209e_2_104"/>
          <p:cNvSpPr/>
          <p:nvPr/>
        </p:nvSpPr>
        <p:spPr>
          <a:xfrm>
            <a:off x="3157575" y="1872450"/>
            <a:ext cx="507900" cy="507900"/>
          </a:xfrm>
          <a:prstGeom prst="ellipse">
            <a:avLst/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2192a23209e_2_104"/>
          <p:cNvSpPr/>
          <p:nvPr/>
        </p:nvSpPr>
        <p:spPr>
          <a:xfrm>
            <a:off x="3745700" y="1872450"/>
            <a:ext cx="507900" cy="5079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g2192a23209e_2_104"/>
          <p:cNvSpPr/>
          <p:nvPr/>
        </p:nvSpPr>
        <p:spPr>
          <a:xfrm>
            <a:off x="4333825" y="1872450"/>
            <a:ext cx="507900" cy="5079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2192a23209e_2_104"/>
          <p:cNvSpPr/>
          <p:nvPr/>
        </p:nvSpPr>
        <p:spPr>
          <a:xfrm>
            <a:off x="1393200" y="2519500"/>
            <a:ext cx="507900" cy="507900"/>
          </a:xfrm>
          <a:prstGeom prst="ellipse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2192a23209e_2_104"/>
          <p:cNvSpPr/>
          <p:nvPr/>
        </p:nvSpPr>
        <p:spPr>
          <a:xfrm>
            <a:off x="1981325" y="2519500"/>
            <a:ext cx="507900" cy="5079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CE5CD"/>
              </a:highlight>
            </a:endParaRPr>
          </a:p>
        </p:txBody>
      </p:sp>
      <p:sp>
        <p:nvSpPr>
          <p:cNvPr id="195" name="Google Shape;195;g2192a23209e_2_104"/>
          <p:cNvSpPr/>
          <p:nvPr/>
        </p:nvSpPr>
        <p:spPr>
          <a:xfrm>
            <a:off x="2569450" y="2519500"/>
            <a:ext cx="507900" cy="5079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2192a23209e_2_104"/>
          <p:cNvSpPr/>
          <p:nvPr/>
        </p:nvSpPr>
        <p:spPr>
          <a:xfrm>
            <a:off x="3157575" y="2519500"/>
            <a:ext cx="507900" cy="507900"/>
          </a:xfrm>
          <a:prstGeom prst="ellipse">
            <a:avLst/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2192a23209e_2_104"/>
          <p:cNvSpPr/>
          <p:nvPr/>
        </p:nvSpPr>
        <p:spPr>
          <a:xfrm>
            <a:off x="3745700" y="2519500"/>
            <a:ext cx="507900" cy="507900"/>
          </a:xfrm>
          <a:prstGeom prst="ellipse">
            <a:avLst/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CE5CD"/>
              </a:highlight>
            </a:endParaRPr>
          </a:p>
        </p:txBody>
      </p:sp>
      <p:sp>
        <p:nvSpPr>
          <p:cNvPr id="198" name="Google Shape;198;g2192a23209e_2_104"/>
          <p:cNvSpPr/>
          <p:nvPr/>
        </p:nvSpPr>
        <p:spPr>
          <a:xfrm>
            <a:off x="4333825" y="2519500"/>
            <a:ext cx="507900" cy="5079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2192a23209e_2_104"/>
          <p:cNvSpPr/>
          <p:nvPr/>
        </p:nvSpPr>
        <p:spPr>
          <a:xfrm>
            <a:off x="1393200" y="3166550"/>
            <a:ext cx="507900" cy="5079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2192a23209e_2_104"/>
          <p:cNvSpPr/>
          <p:nvPr/>
        </p:nvSpPr>
        <p:spPr>
          <a:xfrm>
            <a:off x="1981325" y="3166550"/>
            <a:ext cx="507900" cy="507900"/>
          </a:xfrm>
          <a:prstGeom prst="ellipse">
            <a:avLst/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2192a23209e_2_104"/>
          <p:cNvSpPr/>
          <p:nvPr/>
        </p:nvSpPr>
        <p:spPr>
          <a:xfrm>
            <a:off x="2569450" y="3166550"/>
            <a:ext cx="507900" cy="507900"/>
          </a:xfrm>
          <a:prstGeom prst="ellipse">
            <a:avLst/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2192a23209e_2_104"/>
          <p:cNvSpPr/>
          <p:nvPr/>
        </p:nvSpPr>
        <p:spPr>
          <a:xfrm>
            <a:off x="3157575" y="3166550"/>
            <a:ext cx="507900" cy="507900"/>
          </a:xfrm>
          <a:prstGeom prst="ellipse">
            <a:avLst/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g2192a23209e_2_104"/>
          <p:cNvSpPr/>
          <p:nvPr/>
        </p:nvSpPr>
        <p:spPr>
          <a:xfrm>
            <a:off x="3745700" y="3166550"/>
            <a:ext cx="507900" cy="507900"/>
          </a:xfrm>
          <a:prstGeom prst="ellipse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2192a23209e_2_104"/>
          <p:cNvSpPr/>
          <p:nvPr/>
        </p:nvSpPr>
        <p:spPr>
          <a:xfrm>
            <a:off x="4333825" y="3166550"/>
            <a:ext cx="507900" cy="5079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2192a23209e_2_104"/>
          <p:cNvSpPr/>
          <p:nvPr/>
        </p:nvSpPr>
        <p:spPr>
          <a:xfrm>
            <a:off x="1393200" y="3813600"/>
            <a:ext cx="507900" cy="507900"/>
          </a:xfrm>
          <a:prstGeom prst="ellipse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2192a23209e_2_104"/>
          <p:cNvSpPr/>
          <p:nvPr/>
        </p:nvSpPr>
        <p:spPr>
          <a:xfrm>
            <a:off x="1981325" y="3813600"/>
            <a:ext cx="507900" cy="5079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2192a23209e_2_104"/>
          <p:cNvSpPr/>
          <p:nvPr/>
        </p:nvSpPr>
        <p:spPr>
          <a:xfrm>
            <a:off x="2569450" y="3813600"/>
            <a:ext cx="507900" cy="5079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2192a23209e_2_104"/>
          <p:cNvSpPr/>
          <p:nvPr/>
        </p:nvSpPr>
        <p:spPr>
          <a:xfrm>
            <a:off x="3157575" y="3813600"/>
            <a:ext cx="507900" cy="507900"/>
          </a:xfrm>
          <a:prstGeom prst="ellipse">
            <a:avLst/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2192a23209e_2_104"/>
          <p:cNvSpPr/>
          <p:nvPr/>
        </p:nvSpPr>
        <p:spPr>
          <a:xfrm>
            <a:off x="3745700" y="3813600"/>
            <a:ext cx="507900" cy="507900"/>
          </a:xfrm>
          <a:prstGeom prst="ellipse">
            <a:avLst/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g2192a23209e_2_104"/>
          <p:cNvSpPr/>
          <p:nvPr/>
        </p:nvSpPr>
        <p:spPr>
          <a:xfrm>
            <a:off x="4333825" y="3813600"/>
            <a:ext cx="507900" cy="5079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2192a23209e_2_104"/>
          <p:cNvSpPr/>
          <p:nvPr/>
        </p:nvSpPr>
        <p:spPr>
          <a:xfrm>
            <a:off x="1393200" y="4460650"/>
            <a:ext cx="507900" cy="5079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2192a23209e_2_104"/>
          <p:cNvSpPr/>
          <p:nvPr/>
        </p:nvSpPr>
        <p:spPr>
          <a:xfrm>
            <a:off x="1981325" y="4460650"/>
            <a:ext cx="507900" cy="507900"/>
          </a:xfrm>
          <a:prstGeom prst="ellipse">
            <a:avLst/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2192a23209e_2_104"/>
          <p:cNvSpPr/>
          <p:nvPr/>
        </p:nvSpPr>
        <p:spPr>
          <a:xfrm>
            <a:off x="2569450" y="4460650"/>
            <a:ext cx="507900" cy="507900"/>
          </a:xfrm>
          <a:prstGeom prst="ellipse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CE5CD"/>
              </a:highlight>
            </a:endParaRPr>
          </a:p>
        </p:txBody>
      </p:sp>
      <p:sp>
        <p:nvSpPr>
          <p:cNvPr id="214" name="Google Shape;214;g2192a23209e_2_104"/>
          <p:cNvSpPr/>
          <p:nvPr/>
        </p:nvSpPr>
        <p:spPr>
          <a:xfrm>
            <a:off x="3157575" y="4460650"/>
            <a:ext cx="507900" cy="507900"/>
          </a:xfrm>
          <a:prstGeom prst="ellipse">
            <a:avLst/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2192a23209e_2_104"/>
          <p:cNvSpPr/>
          <p:nvPr/>
        </p:nvSpPr>
        <p:spPr>
          <a:xfrm>
            <a:off x="3745700" y="4460650"/>
            <a:ext cx="507900" cy="5079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2192a23209e_2_104"/>
          <p:cNvSpPr/>
          <p:nvPr/>
        </p:nvSpPr>
        <p:spPr>
          <a:xfrm>
            <a:off x="4333825" y="4460650"/>
            <a:ext cx="507900" cy="507900"/>
          </a:xfrm>
          <a:prstGeom prst="ellipse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2192a23209e_2_104"/>
          <p:cNvSpPr/>
          <p:nvPr/>
        </p:nvSpPr>
        <p:spPr>
          <a:xfrm>
            <a:off x="1393200" y="5107700"/>
            <a:ext cx="507900" cy="507900"/>
          </a:xfrm>
          <a:prstGeom prst="ellipse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CE5CD"/>
              </a:highlight>
            </a:endParaRPr>
          </a:p>
        </p:txBody>
      </p:sp>
      <p:sp>
        <p:nvSpPr>
          <p:cNvPr id="218" name="Google Shape;218;g2192a23209e_2_104"/>
          <p:cNvSpPr/>
          <p:nvPr/>
        </p:nvSpPr>
        <p:spPr>
          <a:xfrm>
            <a:off x="1981325" y="5107700"/>
            <a:ext cx="507900" cy="5079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2192a23209e_2_104"/>
          <p:cNvSpPr/>
          <p:nvPr/>
        </p:nvSpPr>
        <p:spPr>
          <a:xfrm>
            <a:off x="2569450" y="5107700"/>
            <a:ext cx="507900" cy="5079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2192a23209e_2_104"/>
          <p:cNvSpPr/>
          <p:nvPr/>
        </p:nvSpPr>
        <p:spPr>
          <a:xfrm>
            <a:off x="3157575" y="5107700"/>
            <a:ext cx="507900" cy="507900"/>
          </a:xfrm>
          <a:prstGeom prst="ellipse">
            <a:avLst/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2192a23209e_2_104"/>
          <p:cNvSpPr/>
          <p:nvPr/>
        </p:nvSpPr>
        <p:spPr>
          <a:xfrm>
            <a:off x="3745700" y="5107700"/>
            <a:ext cx="507900" cy="507900"/>
          </a:xfrm>
          <a:prstGeom prst="ellipse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2192a23209e_2_104"/>
          <p:cNvSpPr/>
          <p:nvPr/>
        </p:nvSpPr>
        <p:spPr>
          <a:xfrm>
            <a:off x="4333825" y="5107700"/>
            <a:ext cx="507900" cy="5079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2192a23209e_2_104"/>
          <p:cNvSpPr/>
          <p:nvPr/>
        </p:nvSpPr>
        <p:spPr>
          <a:xfrm>
            <a:off x="7274450" y="182306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2192a23209e_2_104"/>
          <p:cNvSpPr/>
          <p:nvPr/>
        </p:nvSpPr>
        <p:spPr>
          <a:xfrm>
            <a:off x="7862575" y="182306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2192a23209e_2_104"/>
          <p:cNvSpPr/>
          <p:nvPr/>
        </p:nvSpPr>
        <p:spPr>
          <a:xfrm>
            <a:off x="8450700" y="182306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2192a23209e_2_104"/>
          <p:cNvSpPr/>
          <p:nvPr/>
        </p:nvSpPr>
        <p:spPr>
          <a:xfrm>
            <a:off x="9038825" y="182306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g2192a23209e_2_104"/>
          <p:cNvSpPr/>
          <p:nvPr/>
        </p:nvSpPr>
        <p:spPr>
          <a:xfrm>
            <a:off x="9626950" y="182306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g2192a23209e_2_104"/>
          <p:cNvSpPr/>
          <p:nvPr/>
        </p:nvSpPr>
        <p:spPr>
          <a:xfrm>
            <a:off x="10215075" y="182306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2192a23209e_2_104"/>
          <p:cNvSpPr/>
          <p:nvPr/>
        </p:nvSpPr>
        <p:spPr>
          <a:xfrm>
            <a:off x="7274450" y="247011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2192a23209e_2_104"/>
          <p:cNvSpPr/>
          <p:nvPr/>
        </p:nvSpPr>
        <p:spPr>
          <a:xfrm>
            <a:off x="7862575" y="247011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2192a23209e_2_104"/>
          <p:cNvSpPr/>
          <p:nvPr/>
        </p:nvSpPr>
        <p:spPr>
          <a:xfrm>
            <a:off x="8450700" y="247011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2192a23209e_2_104"/>
          <p:cNvSpPr/>
          <p:nvPr/>
        </p:nvSpPr>
        <p:spPr>
          <a:xfrm>
            <a:off x="9038825" y="247011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2192a23209e_2_104"/>
          <p:cNvSpPr/>
          <p:nvPr/>
        </p:nvSpPr>
        <p:spPr>
          <a:xfrm>
            <a:off x="9626950" y="247011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g2192a23209e_2_104"/>
          <p:cNvSpPr/>
          <p:nvPr/>
        </p:nvSpPr>
        <p:spPr>
          <a:xfrm>
            <a:off x="10215075" y="247011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g2192a23209e_2_104"/>
          <p:cNvSpPr/>
          <p:nvPr/>
        </p:nvSpPr>
        <p:spPr>
          <a:xfrm>
            <a:off x="7274450" y="311716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2192a23209e_2_104"/>
          <p:cNvSpPr/>
          <p:nvPr/>
        </p:nvSpPr>
        <p:spPr>
          <a:xfrm>
            <a:off x="7862575" y="311716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g2192a23209e_2_104"/>
          <p:cNvSpPr/>
          <p:nvPr/>
        </p:nvSpPr>
        <p:spPr>
          <a:xfrm>
            <a:off x="8450700" y="311716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2192a23209e_2_104"/>
          <p:cNvSpPr/>
          <p:nvPr/>
        </p:nvSpPr>
        <p:spPr>
          <a:xfrm>
            <a:off x="9038825" y="311716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2192a23209e_2_104"/>
          <p:cNvSpPr/>
          <p:nvPr/>
        </p:nvSpPr>
        <p:spPr>
          <a:xfrm>
            <a:off x="9626950" y="311716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2192a23209e_2_104"/>
          <p:cNvSpPr/>
          <p:nvPr/>
        </p:nvSpPr>
        <p:spPr>
          <a:xfrm>
            <a:off x="10215075" y="311716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2192a23209e_2_104"/>
          <p:cNvSpPr/>
          <p:nvPr/>
        </p:nvSpPr>
        <p:spPr>
          <a:xfrm>
            <a:off x="7274450" y="376421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2192a23209e_2_104"/>
          <p:cNvSpPr/>
          <p:nvPr/>
        </p:nvSpPr>
        <p:spPr>
          <a:xfrm>
            <a:off x="7862575" y="376421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2192a23209e_2_104"/>
          <p:cNvSpPr/>
          <p:nvPr/>
        </p:nvSpPr>
        <p:spPr>
          <a:xfrm>
            <a:off x="8450700" y="376421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g2192a23209e_2_104"/>
          <p:cNvSpPr/>
          <p:nvPr/>
        </p:nvSpPr>
        <p:spPr>
          <a:xfrm>
            <a:off x="9038825" y="376421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g2192a23209e_2_104"/>
          <p:cNvSpPr/>
          <p:nvPr/>
        </p:nvSpPr>
        <p:spPr>
          <a:xfrm>
            <a:off x="9626950" y="376421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g2192a23209e_2_104"/>
          <p:cNvSpPr/>
          <p:nvPr/>
        </p:nvSpPr>
        <p:spPr>
          <a:xfrm>
            <a:off x="10215075" y="376421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g2192a23209e_2_104"/>
          <p:cNvSpPr/>
          <p:nvPr/>
        </p:nvSpPr>
        <p:spPr>
          <a:xfrm>
            <a:off x="7274450" y="441126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2192a23209e_2_104"/>
          <p:cNvSpPr/>
          <p:nvPr/>
        </p:nvSpPr>
        <p:spPr>
          <a:xfrm>
            <a:off x="7862575" y="441126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2192a23209e_2_104"/>
          <p:cNvSpPr/>
          <p:nvPr/>
        </p:nvSpPr>
        <p:spPr>
          <a:xfrm>
            <a:off x="8450700" y="441126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2192a23209e_2_104"/>
          <p:cNvSpPr/>
          <p:nvPr/>
        </p:nvSpPr>
        <p:spPr>
          <a:xfrm>
            <a:off x="9038825" y="441126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g2192a23209e_2_104"/>
          <p:cNvSpPr/>
          <p:nvPr/>
        </p:nvSpPr>
        <p:spPr>
          <a:xfrm>
            <a:off x="9626950" y="441126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g2192a23209e_2_104"/>
          <p:cNvSpPr/>
          <p:nvPr/>
        </p:nvSpPr>
        <p:spPr>
          <a:xfrm>
            <a:off x="10215075" y="441126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g2192a23209e_2_104"/>
          <p:cNvSpPr/>
          <p:nvPr/>
        </p:nvSpPr>
        <p:spPr>
          <a:xfrm>
            <a:off x="7274450" y="505831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g2192a23209e_2_104"/>
          <p:cNvSpPr/>
          <p:nvPr/>
        </p:nvSpPr>
        <p:spPr>
          <a:xfrm>
            <a:off x="7862575" y="505831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g2192a23209e_2_104"/>
          <p:cNvSpPr/>
          <p:nvPr/>
        </p:nvSpPr>
        <p:spPr>
          <a:xfrm>
            <a:off x="8450700" y="505831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g2192a23209e_2_104"/>
          <p:cNvSpPr/>
          <p:nvPr/>
        </p:nvSpPr>
        <p:spPr>
          <a:xfrm>
            <a:off x="9038825" y="505831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2192a23209e_2_104"/>
          <p:cNvSpPr/>
          <p:nvPr/>
        </p:nvSpPr>
        <p:spPr>
          <a:xfrm>
            <a:off x="9626950" y="505831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2192a23209e_2_104"/>
          <p:cNvSpPr/>
          <p:nvPr/>
        </p:nvSpPr>
        <p:spPr>
          <a:xfrm>
            <a:off x="10215075" y="5058313"/>
            <a:ext cx="507900" cy="50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g2192a23209e_2_104"/>
          <p:cNvSpPr txBox="1"/>
          <p:nvPr/>
        </p:nvSpPr>
        <p:spPr>
          <a:xfrm>
            <a:off x="1503300" y="5754750"/>
            <a:ext cx="33555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latin typeface="Microsoft Yahei"/>
                <a:ea typeface="Microsoft Yahei"/>
                <a:cs typeface="Microsoft Yahei"/>
                <a:sym typeface="Microsoft Yahei"/>
              </a:rPr>
              <a:t>Може</a:t>
            </a:r>
            <a:r>
              <a:rPr lang="en-US" sz="2600">
                <a:latin typeface="Microsoft Yahei"/>
                <a:ea typeface="Microsoft Yahei"/>
                <a:cs typeface="Microsoft Yahei"/>
                <a:sym typeface="Microsoft Yahei"/>
              </a:rPr>
              <a:t> да се деанонимизира</a:t>
            </a:r>
            <a:endParaRPr sz="2600"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60" name="Google Shape;260;g2192a23209e_2_104"/>
          <p:cNvSpPr txBox="1"/>
          <p:nvPr/>
        </p:nvSpPr>
        <p:spPr>
          <a:xfrm>
            <a:off x="7337725" y="5754750"/>
            <a:ext cx="33555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latin typeface="Microsoft Yahei"/>
                <a:ea typeface="Microsoft Yahei"/>
                <a:cs typeface="Microsoft Yahei"/>
                <a:sym typeface="Microsoft Yahei"/>
              </a:rPr>
              <a:t>НЕ м</a:t>
            </a:r>
            <a:r>
              <a:rPr b="1" lang="en-US" sz="2600">
                <a:latin typeface="Microsoft Yahei"/>
                <a:ea typeface="Microsoft Yahei"/>
                <a:cs typeface="Microsoft Yahei"/>
                <a:sym typeface="Microsoft Yahei"/>
              </a:rPr>
              <a:t>оже</a:t>
            </a:r>
            <a:r>
              <a:rPr lang="en-US" sz="2600">
                <a:latin typeface="Microsoft Yahei"/>
                <a:ea typeface="Microsoft Yahei"/>
                <a:cs typeface="Microsoft Yahei"/>
                <a:sym typeface="Microsoft Yahei"/>
              </a:rPr>
              <a:t> да се деанонимизира</a:t>
            </a:r>
            <a:endParaRPr sz="2600"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61" name="Google Shape;261;g2192a23209e_2_104"/>
          <p:cNvSpPr txBox="1"/>
          <p:nvPr/>
        </p:nvSpPr>
        <p:spPr>
          <a:xfrm>
            <a:off x="6484363" y="376775"/>
            <a:ext cx="50622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>
                <a:solidFill>
                  <a:srgbClr val="55C0A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Променлива</a:t>
            </a:r>
            <a:endParaRPr b="1" sz="3400">
              <a:solidFill>
                <a:srgbClr val="55C0A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>
                <a:solidFill>
                  <a:srgbClr val="55C0A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идентичност</a:t>
            </a:r>
            <a:endParaRPr sz="800"/>
          </a:p>
        </p:txBody>
      </p:sp>
      <p:cxnSp>
        <p:nvCxnSpPr>
          <p:cNvPr id="262" name="Google Shape;262;g2192a23209e_2_104"/>
          <p:cNvCxnSpPr/>
          <p:nvPr/>
        </p:nvCxnSpPr>
        <p:spPr>
          <a:xfrm flipH="1" rot="10800000">
            <a:off x="6921400" y="1621025"/>
            <a:ext cx="4079700" cy="13500"/>
          </a:xfrm>
          <a:prstGeom prst="straightConnector1">
            <a:avLst/>
          </a:prstGeom>
          <a:noFill/>
          <a:ln cap="rnd" cmpd="sng" w="38100">
            <a:solidFill>
              <a:srgbClr val="55C0A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3462826" y="2168100"/>
            <a:ext cx="10066949" cy="5662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2740324" y="491175"/>
            <a:ext cx="10066949" cy="5662651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"/>
          <p:cNvSpPr txBox="1"/>
          <p:nvPr/>
        </p:nvSpPr>
        <p:spPr>
          <a:xfrm>
            <a:off x="3048000" y="2390250"/>
            <a:ext cx="60960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800">
                <a:solidFill>
                  <a:srgbClr val="55C0AF"/>
                </a:solidFill>
                <a:latin typeface="Overpass"/>
                <a:ea typeface="Overpass"/>
                <a:cs typeface="Overpass"/>
                <a:sym typeface="Overpass"/>
              </a:rPr>
              <a:t>Демо!</a:t>
            </a:r>
            <a:endParaRPr sz="9800">
              <a:solidFill>
                <a:srgbClr val="113F4E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3462826" y="2168100"/>
            <a:ext cx="10066949" cy="5662651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7"/>
          <p:cNvSpPr/>
          <p:nvPr/>
        </p:nvSpPr>
        <p:spPr>
          <a:xfrm>
            <a:off x="805475" y="2419125"/>
            <a:ext cx="665700" cy="540600"/>
          </a:xfrm>
          <a:prstGeom prst="ellipse">
            <a:avLst/>
          </a:prstGeom>
          <a:solidFill>
            <a:srgbClr val="113F4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sz="2200"/>
          </a:p>
        </p:txBody>
      </p:sp>
      <p:sp>
        <p:nvSpPr>
          <p:cNvPr id="278" name="Google Shape;278;p7"/>
          <p:cNvSpPr/>
          <p:nvPr/>
        </p:nvSpPr>
        <p:spPr>
          <a:xfrm>
            <a:off x="805475" y="3592926"/>
            <a:ext cx="665700" cy="540600"/>
          </a:xfrm>
          <a:prstGeom prst="ellipse">
            <a:avLst/>
          </a:prstGeom>
          <a:solidFill>
            <a:srgbClr val="55C0A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sz="2200"/>
          </a:p>
        </p:txBody>
      </p:sp>
      <p:sp>
        <p:nvSpPr>
          <p:cNvPr id="279" name="Google Shape;279;p7"/>
          <p:cNvSpPr/>
          <p:nvPr/>
        </p:nvSpPr>
        <p:spPr>
          <a:xfrm>
            <a:off x="805475" y="4766725"/>
            <a:ext cx="665700" cy="540600"/>
          </a:xfrm>
          <a:prstGeom prst="ellipse">
            <a:avLst/>
          </a:prstGeom>
          <a:solidFill>
            <a:srgbClr val="113F4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sz="2200"/>
          </a:p>
        </p:txBody>
      </p:sp>
      <p:sp>
        <p:nvSpPr>
          <p:cNvPr id="280" name="Google Shape;280;p7"/>
          <p:cNvSpPr txBox="1"/>
          <p:nvPr/>
        </p:nvSpPr>
        <p:spPr>
          <a:xfrm>
            <a:off x="1754157" y="2496975"/>
            <a:ext cx="514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Добавяне на сензори</a:t>
            </a:r>
            <a:endParaRPr sz="24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1" name="Google Shape;281;p7"/>
          <p:cNvSpPr txBox="1"/>
          <p:nvPr/>
        </p:nvSpPr>
        <p:spPr>
          <a:xfrm>
            <a:off x="1754143" y="3670778"/>
            <a:ext cx="514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Добавяне на The Graph</a:t>
            </a:r>
            <a:endParaRPr sz="24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2" name="Google Shape;282;p7"/>
          <p:cNvSpPr txBox="1"/>
          <p:nvPr/>
        </p:nvSpPr>
        <p:spPr>
          <a:xfrm>
            <a:off x="1754143" y="4844574"/>
            <a:ext cx="514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Добавяне на админски панел</a:t>
            </a:r>
            <a:endParaRPr sz="24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3" name="Google Shape;283;p7"/>
          <p:cNvSpPr txBox="1"/>
          <p:nvPr/>
        </p:nvSpPr>
        <p:spPr>
          <a:xfrm>
            <a:off x="805475" y="772725"/>
            <a:ext cx="10899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55C0A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Medi</a:t>
            </a:r>
            <a:r>
              <a:rPr b="1" lang="en-US" sz="5000">
                <a:solidFill>
                  <a:srgbClr val="113F4E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Chain         и бъдещето…</a:t>
            </a:r>
            <a:endParaRPr b="1" sz="5000">
              <a:solidFill>
                <a:srgbClr val="113F4E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84" name="Google Shape;284;p7"/>
          <p:cNvPicPr preferRelativeResize="0"/>
          <p:nvPr/>
        </p:nvPicPr>
        <p:blipFill rotWithShape="1">
          <a:blip r:embed="rId4">
            <a:alphaModFix/>
          </a:blip>
          <a:srcRect b="0" l="17762" r="18019" t="0"/>
          <a:stretch/>
        </p:blipFill>
        <p:spPr>
          <a:xfrm>
            <a:off x="4405325" y="402750"/>
            <a:ext cx="1195150" cy="116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g2192a23209e_0_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2" y="-309775"/>
            <a:ext cx="4433198" cy="2493674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g2192a23209e_0_54"/>
          <p:cNvSpPr txBox="1"/>
          <p:nvPr/>
        </p:nvSpPr>
        <p:spPr>
          <a:xfrm>
            <a:off x="2110635" y="374550"/>
            <a:ext cx="8174400" cy="66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400">
                <a:solidFill>
                  <a:srgbClr val="55C0AF"/>
                </a:solidFill>
                <a:latin typeface="Overpass"/>
                <a:ea typeface="Overpass"/>
                <a:cs typeface="Overpass"/>
                <a:sym typeface="Overpass"/>
              </a:rPr>
              <a:t>Процесът на</a:t>
            </a:r>
            <a:r>
              <a:rPr b="1" lang="en-US" sz="5400">
                <a:solidFill>
                  <a:srgbClr val="113F4E"/>
                </a:solidFill>
                <a:latin typeface="Overpass"/>
                <a:ea typeface="Overpass"/>
                <a:cs typeface="Overpass"/>
                <a:sym typeface="Overpass"/>
              </a:rPr>
              <a:t> работа</a:t>
            </a:r>
            <a:endParaRPr b="1" sz="5400">
              <a:solidFill>
                <a:srgbClr val="113F4E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292" name="Google Shape;292;g2192a23209e_0_54"/>
          <p:cNvSpPr txBox="1"/>
          <p:nvPr/>
        </p:nvSpPr>
        <p:spPr>
          <a:xfrm>
            <a:off x="7094432" y="1630902"/>
            <a:ext cx="2486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>
                <a:solidFill>
                  <a:srgbClr val="65B3B6"/>
                </a:solidFill>
                <a:latin typeface="Montserrat"/>
                <a:ea typeface="Montserrat"/>
                <a:cs typeface="Montserrat"/>
                <a:sym typeface="Montserrat"/>
              </a:rPr>
              <a:t>9 март</a:t>
            </a:r>
            <a:endParaRPr b="1" sz="3400">
              <a:solidFill>
                <a:srgbClr val="65B3B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3" name="Google Shape;293;g2192a23209e_0_54"/>
          <p:cNvSpPr/>
          <p:nvPr/>
        </p:nvSpPr>
        <p:spPr>
          <a:xfrm>
            <a:off x="511000" y="2525300"/>
            <a:ext cx="2545800" cy="8541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55C0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4" name="Google Shape;294;g2192a23209e_0_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12625" y="2525300"/>
            <a:ext cx="3481800" cy="2764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55C0A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95" name="Google Shape;295;g2192a23209e_0_54"/>
          <p:cNvPicPr preferRelativeResize="0"/>
          <p:nvPr/>
        </p:nvPicPr>
        <p:blipFill rotWithShape="1">
          <a:blip r:embed="rId5">
            <a:alphaModFix/>
          </a:blip>
          <a:srcRect b="11166" l="0" r="0" t="0"/>
          <a:stretch/>
        </p:blipFill>
        <p:spPr>
          <a:xfrm>
            <a:off x="7569721" y="4386040"/>
            <a:ext cx="2427600" cy="1942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55C0A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96" name="Google Shape;296;g2192a23209e_0_54"/>
          <p:cNvSpPr/>
          <p:nvPr/>
        </p:nvSpPr>
        <p:spPr>
          <a:xfrm>
            <a:off x="8646077" y="2656802"/>
            <a:ext cx="3008100" cy="1484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55C0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2192a23209e_0_54"/>
          <p:cNvSpPr txBox="1"/>
          <p:nvPr/>
        </p:nvSpPr>
        <p:spPr>
          <a:xfrm>
            <a:off x="8810776" y="2901400"/>
            <a:ext cx="26787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Montserrat"/>
                <a:ea typeface="Montserrat"/>
                <a:cs typeface="Montserrat"/>
                <a:sym typeface="Montserrat"/>
              </a:rPr>
              <a:t>Оформяне на идеята и начало на работа.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8" name="Google Shape;298;g2192a23209e_0_54"/>
          <p:cNvSpPr/>
          <p:nvPr/>
        </p:nvSpPr>
        <p:spPr>
          <a:xfrm>
            <a:off x="370075" y="3720800"/>
            <a:ext cx="2809200" cy="1405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55C0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g2192a23209e_0_54"/>
          <p:cNvSpPr txBox="1"/>
          <p:nvPr/>
        </p:nvSpPr>
        <p:spPr>
          <a:xfrm>
            <a:off x="764275" y="4007750"/>
            <a:ext cx="2020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Montserrat"/>
                <a:ea typeface="Montserrat"/>
                <a:cs typeface="Montserrat"/>
                <a:sym typeface="Montserrat"/>
              </a:rPr>
              <a:t>Генериране 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Montserrat"/>
                <a:ea typeface="Montserrat"/>
                <a:cs typeface="Montserrat"/>
                <a:sym typeface="Montserrat"/>
              </a:rPr>
              <a:t>на идея.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0" name="Google Shape;300;g2192a23209e_0_54"/>
          <p:cNvSpPr txBox="1"/>
          <p:nvPr/>
        </p:nvSpPr>
        <p:spPr>
          <a:xfrm>
            <a:off x="623050" y="2598338"/>
            <a:ext cx="23217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>
                <a:solidFill>
                  <a:srgbClr val="65B3B6"/>
                </a:solidFill>
                <a:latin typeface="Montserrat"/>
                <a:ea typeface="Montserrat"/>
                <a:cs typeface="Montserrat"/>
                <a:sym typeface="Montserrat"/>
              </a:rPr>
              <a:t>8 март</a:t>
            </a:r>
            <a:endParaRPr b="1" sz="3400">
              <a:solidFill>
                <a:srgbClr val="65B3B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1" name="Google Shape;301;g2192a23209e_0_54"/>
          <p:cNvSpPr/>
          <p:nvPr/>
        </p:nvSpPr>
        <p:spPr>
          <a:xfrm>
            <a:off x="7064575" y="1557838"/>
            <a:ext cx="2545800" cy="8541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9DDBD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rmal Presentation Template，Freepptbackgrounds.net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2018-02-23T07:21:57Z</dcterms:created>
  <dc:creator>Freepptbackgrounds.net</dc:creator>
</cp:coreProperties>
</file>